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2" autoAdjust="0"/>
    <p:restoredTop sz="94660"/>
  </p:normalViewPr>
  <p:slideViewPr>
    <p:cSldViewPr>
      <p:cViewPr>
        <p:scale>
          <a:sx n="50" d="100"/>
          <a:sy n="50" d="100"/>
        </p:scale>
        <p:origin x="-1554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Eleanor M. Savko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D54010-CE50-4E0F-AB2E-1DFF175D25D7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F407B5-D31F-48A2-B0DB-CF0D3E6EBB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Eleanor M. Savko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FA7EDEB-A75E-4165-B580-8971666CBC93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A0324F8-0032-4331-A4C3-AD1053382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216C2-C1F0-4651-B810-44672E0E454E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4E843-4937-49F3-9B60-8F5E53084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757EF-94B8-45FF-87BA-D56FD8408CA9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2582A-AAD8-45BE-9A3E-B6A968E01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52B3E-4C1D-456A-B98E-C83573CA1948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FE17-9BC1-4746-865C-B0EC50C33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376FE-7B10-431F-AE62-C9BF866B98A3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2E972-E67A-49FB-BCBA-DA86C6F75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BE463-CE05-416E-BEB9-BC9E786EC93B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06F2C-0F9F-4D46-B006-247FDC50C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25BA2-FDC9-472E-8449-29F662584CF9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E9996-C78F-40E1-8ECF-F593DC132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54D19-B729-47BE-96E0-69C28F7A5356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6BB33-BDDD-4BA3-8E4C-8D224BF4B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C3C0F-A7F7-4FDF-9E17-EF8CC81DE309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655DD-A0C0-41C3-A63D-0811AC474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F4C9D-6ECC-4F0E-9573-7D0510194A9A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43FF7-7ED1-4C7C-896E-290975420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ED29F-B12C-420E-A30D-64A0062CCB5F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36FF-0A1B-4674-B9B4-7470441BE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2936E-23EC-4A9F-8DEE-338249F3C39E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6F04E-1B4C-4DB9-8EF2-849E5EF9B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fld id="{DB37F3D6-C89C-44FC-8E03-706CE8C3E858}" type="datetime1">
              <a:rPr lang="en-US"/>
              <a:pPr>
                <a:defRPr/>
              </a:pPr>
              <a:t>6/29/2011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65DD992-A839-48DD-9BB5-04034184A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6.xml"/><Relationship Id="rId18" Type="http://schemas.openxmlformats.org/officeDocument/2006/relationships/slide" Target="slide36.xml"/><Relationship Id="rId26" Type="http://schemas.openxmlformats.org/officeDocument/2006/relationships/slide" Target="slide2.xml"/><Relationship Id="rId3" Type="http://schemas.openxmlformats.org/officeDocument/2006/relationships/slide" Target="slide6.xml"/><Relationship Id="rId21" Type="http://schemas.openxmlformats.org/officeDocument/2006/relationships/slide" Target="slide42.xml"/><Relationship Id="rId7" Type="http://schemas.openxmlformats.org/officeDocument/2006/relationships/slide" Target="slide14.xml"/><Relationship Id="rId12" Type="http://schemas.openxmlformats.org/officeDocument/2006/relationships/slide" Target="slide24.xml"/><Relationship Id="rId17" Type="http://schemas.openxmlformats.org/officeDocument/2006/relationships/slide" Target="slide34.xml"/><Relationship Id="rId25" Type="http://schemas.openxmlformats.org/officeDocument/2006/relationships/slide" Target="slide50.xml"/><Relationship Id="rId2" Type="http://schemas.openxmlformats.org/officeDocument/2006/relationships/slide" Target="slide4.xml"/><Relationship Id="rId16" Type="http://schemas.openxmlformats.org/officeDocument/2006/relationships/slide" Target="slide32.xml"/><Relationship Id="rId20" Type="http://schemas.openxmlformats.org/officeDocument/2006/relationships/slide" Target="slide4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slide" Target="slide22.xml"/><Relationship Id="rId24" Type="http://schemas.openxmlformats.org/officeDocument/2006/relationships/slide" Target="slide48.xml"/><Relationship Id="rId5" Type="http://schemas.openxmlformats.org/officeDocument/2006/relationships/slide" Target="slide10.xml"/><Relationship Id="rId15" Type="http://schemas.openxmlformats.org/officeDocument/2006/relationships/slide" Target="slide30.xml"/><Relationship Id="rId23" Type="http://schemas.openxmlformats.org/officeDocument/2006/relationships/slide" Target="slide46.xml"/><Relationship Id="rId10" Type="http://schemas.openxmlformats.org/officeDocument/2006/relationships/slide" Target="slide20.xml"/><Relationship Id="rId19" Type="http://schemas.openxmlformats.org/officeDocument/2006/relationships/slide" Target="slide38.xml"/><Relationship Id="rId4" Type="http://schemas.openxmlformats.org/officeDocument/2006/relationships/slide" Target="slide8.xml"/><Relationship Id="rId9" Type="http://schemas.openxmlformats.org/officeDocument/2006/relationships/slide" Target="slide18.xml"/><Relationship Id="rId14" Type="http://schemas.openxmlformats.org/officeDocument/2006/relationships/slide" Target="slide28.xml"/><Relationship Id="rId22" Type="http://schemas.openxmlformats.org/officeDocument/2006/relationships/slide" Target="slide4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8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" action="ppaction://hlinksldjump"/>
              </a:rPr>
              <a:t>2 pt</a:t>
            </a:r>
            <a:endParaRPr lang="en-US"/>
          </a:p>
        </p:txBody>
      </p:sp>
      <p:sp>
        <p:nvSpPr>
          <p:cNvPr id="13315" name="AutoShape 9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3 pt</a:t>
            </a:r>
            <a:endParaRPr lang="en-US">
              <a:hlinkClick r:id="rId3" action="ppaction://hlinksldjump"/>
            </a:endParaRPr>
          </a:p>
        </p:txBody>
      </p:sp>
      <p:sp>
        <p:nvSpPr>
          <p:cNvPr id="13316" name="AutoShape 9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4 pt</a:t>
            </a:r>
            <a:endParaRPr lang="en-US">
              <a:hlinkClick r:id="rId4" action="ppaction://hlinksldjump"/>
            </a:endParaRPr>
          </a:p>
        </p:txBody>
      </p:sp>
      <p:sp>
        <p:nvSpPr>
          <p:cNvPr id="13317" name="AutoShape 9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5pt</a:t>
            </a:r>
            <a:endParaRPr lang="en-US"/>
          </a:p>
        </p:txBody>
      </p:sp>
      <p:sp>
        <p:nvSpPr>
          <p:cNvPr id="13318" name="AutoShape 10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1 pt</a:t>
            </a:r>
            <a:endParaRPr lang="en-US"/>
          </a:p>
        </p:txBody>
      </p:sp>
      <p:sp>
        <p:nvSpPr>
          <p:cNvPr id="13319" name="AutoShape 102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2 pt</a:t>
            </a:r>
            <a:endParaRPr lang="en-US">
              <a:hlinkClick r:id="rId7" action="ppaction://hlinksldjump"/>
            </a:endParaRPr>
          </a:p>
        </p:txBody>
      </p:sp>
      <p:sp>
        <p:nvSpPr>
          <p:cNvPr id="13320" name="AutoShape 103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3 pt</a:t>
            </a:r>
            <a:endParaRPr lang="en-US"/>
          </a:p>
        </p:txBody>
      </p:sp>
      <p:sp>
        <p:nvSpPr>
          <p:cNvPr id="13321" name="AutoShape 104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4 pt</a:t>
            </a:r>
            <a:endParaRPr lang="en-US"/>
          </a:p>
        </p:txBody>
      </p:sp>
      <p:sp>
        <p:nvSpPr>
          <p:cNvPr id="13322" name="AutoShape 105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5 pt</a:t>
            </a:r>
            <a:endParaRPr lang="en-US"/>
          </a:p>
        </p:txBody>
      </p:sp>
      <p:sp>
        <p:nvSpPr>
          <p:cNvPr id="13323" name="AutoShape 106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1 pt</a:t>
            </a:r>
            <a:endParaRPr lang="en-US"/>
          </a:p>
        </p:txBody>
      </p:sp>
      <p:sp>
        <p:nvSpPr>
          <p:cNvPr id="13324" name="AutoShape 107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2pt</a:t>
            </a:r>
            <a:endParaRPr lang="en-US"/>
          </a:p>
        </p:txBody>
      </p:sp>
      <p:sp>
        <p:nvSpPr>
          <p:cNvPr id="13325" name="AutoShape 108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3 pt</a:t>
            </a:r>
            <a:endParaRPr lang="en-US"/>
          </a:p>
        </p:txBody>
      </p:sp>
      <p:sp>
        <p:nvSpPr>
          <p:cNvPr id="13326" name="AutoShape 10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4pt</a:t>
            </a:r>
            <a:endParaRPr lang="en-US"/>
          </a:p>
        </p:txBody>
      </p:sp>
      <p:sp>
        <p:nvSpPr>
          <p:cNvPr id="13327" name="AutoShape 110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5 pt</a:t>
            </a:r>
            <a:endParaRPr lang="en-US"/>
          </a:p>
        </p:txBody>
      </p:sp>
      <p:sp>
        <p:nvSpPr>
          <p:cNvPr id="13328" name="AutoShape 111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1pt</a:t>
            </a:r>
            <a:endParaRPr lang="en-US"/>
          </a:p>
        </p:txBody>
      </p:sp>
      <p:sp>
        <p:nvSpPr>
          <p:cNvPr id="13329" name="AutoShape 112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2pt</a:t>
            </a:r>
            <a:endParaRPr lang="en-US"/>
          </a:p>
        </p:txBody>
      </p:sp>
      <p:sp>
        <p:nvSpPr>
          <p:cNvPr id="13330" name="AutoShape 113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3 pt</a:t>
            </a:r>
            <a:endParaRPr lang="en-US" dirty="0"/>
          </a:p>
        </p:txBody>
      </p:sp>
      <p:sp>
        <p:nvSpPr>
          <p:cNvPr id="13331" name="AutoShape 114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4 pt</a:t>
            </a:r>
            <a:endParaRPr lang="en-US"/>
          </a:p>
        </p:txBody>
      </p:sp>
      <p:sp>
        <p:nvSpPr>
          <p:cNvPr id="13332" name="AutoShape 115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5 pt</a:t>
            </a:r>
            <a:endParaRPr lang="en-US"/>
          </a:p>
        </p:txBody>
      </p:sp>
      <p:sp>
        <p:nvSpPr>
          <p:cNvPr id="13333" name="AutoShape 116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1 pt</a:t>
            </a:r>
            <a:endParaRPr lang="en-US"/>
          </a:p>
        </p:txBody>
      </p:sp>
      <p:sp>
        <p:nvSpPr>
          <p:cNvPr id="13334" name="AutoShape 117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2 pt</a:t>
            </a:r>
            <a:endParaRPr lang="en-US"/>
          </a:p>
        </p:txBody>
      </p:sp>
      <p:sp>
        <p:nvSpPr>
          <p:cNvPr id="13335" name="AutoShape 118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3 pt</a:t>
            </a:r>
            <a:endParaRPr lang="en-US"/>
          </a:p>
        </p:txBody>
      </p:sp>
      <p:sp>
        <p:nvSpPr>
          <p:cNvPr id="13336" name="AutoShape 119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4pt</a:t>
            </a:r>
            <a:endParaRPr lang="en-US"/>
          </a:p>
        </p:txBody>
      </p:sp>
      <p:sp>
        <p:nvSpPr>
          <p:cNvPr id="13337" name="AutoShape 120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5 pt</a:t>
            </a:r>
            <a:endParaRPr lang="en-US"/>
          </a:p>
        </p:txBody>
      </p:sp>
      <p:sp>
        <p:nvSpPr>
          <p:cNvPr id="13338" name="AutoShape 4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1pt</a:t>
            </a:r>
            <a:endParaRPr lang="en-US"/>
          </a:p>
        </p:txBody>
      </p:sp>
      <p:sp>
        <p:nvSpPr>
          <p:cNvPr id="13339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Garamond" pitchFamily="18" charset="0"/>
            </a:endParaRPr>
          </a:p>
          <a:p>
            <a:r>
              <a:rPr lang="en-US" sz="1400">
                <a:solidFill>
                  <a:schemeClr val="bg1"/>
                </a:solidFill>
                <a:latin typeface="Engravers MT" pitchFamily="18" charset="0"/>
              </a:rPr>
              <a:t>Who Studies </a:t>
            </a:r>
          </a:p>
          <a:p>
            <a:r>
              <a:rPr lang="en-US" sz="1400">
                <a:solidFill>
                  <a:schemeClr val="bg1"/>
                </a:solidFill>
                <a:latin typeface="Engravers MT" pitchFamily="18" charset="0"/>
              </a:rPr>
              <a:t>What?</a:t>
            </a:r>
          </a:p>
          <a:p>
            <a:endParaRPr lang="en-US" sz="1400">
              <a:solidFill>
                <a:schemeClr val="bg1"/>
              </a:solidFill>
              <a:latin typeface="Engravers MT" pitchFamily="18" charset="0"/>
            </a:endParaRPr>
          </a:p>
        </p:txBody>
      </p:sp>
      <p:sp>
        <p:nvSpPr>
          <p:cNvPr id="13340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 smtClean="0">
                <a:solidFill>
                  <a:schemeClr val="bg1"/>
                </a:solidFill>
                <a:latin typeface="Engravers MT" pitchFamily="18" charset="0"/>
              </a:rPr>
              <a:t>Tools of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Engravers MT" pitchFamily="18" charset="0"/>
              </a:rPr>
              <a:t>the trade</a:t>
            </a:r>
            <a:endParaRPr lang="en-US" sz="1400" dirty="0">
              <a:solidFill>
                <a:schemeClr val="bg1"/>
              </a:solidFill>
              <a:latin typeface="Engravers MT" pitchFamily="18" charset="0"/>
            </a:endParaRPr>
          </a:p>
        </p:txBody>
      </p:sp>
      <p:sp>
        <p:nvSpPr>
          <p:cNvPr id="13341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200">
                <a:solidFill>
                  <a:schemeClr val="bg1"/>
                </a:solidFill>
                <a:latin typeface="Engravers MT" pitchFamily="18" charset="0"/>
              </a:rPr>
              <a:t>Archaeologists</a:t>
            </a:r>
          </a:p>
          <a:p>
            <a:r>
              <a:rPr lang="en-US" sz="1200">
                <a:solidFill>
                  <a:schemeClr val="bg1"/>
                </a:solidFill>
                <a:latin typeface="Engravers MT" pitchFamily="18" charset="0"/>
              </a:rPr>
              <a:t> at Work</a:t>
            </a:r>
          </a:p>
        </p:txBody>
      </p:sp>
      <p:sp>
        <p:nvSpPr>
          <p:cNvPr id="13342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>
                <a:solidFill>
                  <a:schemeClr val="bg1"/>
                </a:solidFill>
                <a:latin typeface="Engravers MT" pitchFamily="18" charset="0"/>
              </a:rPr>
              <a:t>Guess the</a:t>
            </a:r>
          </a:p>
          <a:p>
            <a:r>
              <a:rPr lang="en-US" sz="1400">
                <a:solidFill>
                  <a:schemeClr val="bg1"/>
                </a:solidFill>
                <a:latin typeface="Engravers MT" pitchFamily="18" charset="0"/>
              </a:rPr>
              <a:t> artifact</a:t>
            </a:r>
          </a:p>
        </p:txBody>
      </p:sp>
      <p:sp>
        <p:nvSpPr>
          <p:cNvPr id="13343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>
                <a:solidFill>
                  <a:schemeClr val="bg1"/>
                </a:solidFill>
                <a:latin typeface="Engravers MT" pitchFamily="18" charset="0"/>
              </a:rPr>
              <a:t>Florida</a:t>
            </a:r>
          </a:p>
          <a:p>
            <a:r>
              <a:rPr lang="en-US" sz="1400">
                <a:solidFill>
                  <a:schemeClr val="bg1"/>
                </a:solidFill>
                <a:latin typeface="Engravers MT" pitchFamily="18" charset="0"/>
              </a:rPr>
              <a:t> Prehistory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371600" y="1295400"/>
            <a:ext cx="65532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When it comes to the past, this person always think they’re “write.”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355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752600" y="2362200"/>
            <a:ext cx="57943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Who is a historian?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457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5" descr="crew,Mannyonladder,May03,03P,8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362200" y="533400"/>
            <a:ext cx="4267200" cy="56896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560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04800" y="2438400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chemeClr val="bg1"/>
                </a:solidFill>
                <a:latin typeface="Engravers MT" pitchFamily="18" charset="0"/>
              </a:rPr>
              <a:t>What </a:t>
            </a:r>
            <a:r>
              <a:rPr lang="en-US" sz="4400" dirty="0" smtClean="0">
                <a:solidFill>
                  <a:schemeClr val="bg1"/>
                </a:solidFill>
                <a:latin typeface="Engravers MT" pitchFamily="18" charset="0"/>
              </a:rPr>
              <a:t>is a ladder and a camera?</a:t>
            </a:r>
            <a:endParaRPr lang="en-US" sz="4400" dirty="0">
              <a:solidFill>
                <a:schemeClr val="bg1"/>
              </a:solidFill>
              <a:latin typeface="Engravers MT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pic>
        <p:nvPicPr>
          <p:cNvPr id="4" name="Picture 7" descr="05F,22July05,8ES1150,crew,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57200"/>
            <a:ext cx="4267200" cy="568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765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524000" y="1752600"/>
            <a:ext cx="6324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chemeClr val="bg1"/>
                </a:solidFill>
                <a:latin typeface="Engravers MT" pitchFamily="18" charset="0"/>
              </a:rPr>
              <a:t>What is </a:t>
            </a:r>
            <a:r>
              <a:rPr lang="en-US" sz="4400" dirty="0" smtClean="0">
                <a:solidFill>
                  <a:schemeClr val="bg1"/>
                </a:solidFill>
                <a:latin typeface="Engravers MT" pitchFamily="18" charset="0"/>
              </a:rPr>
              <a:t>a shovel?</a:t>
            </a:r>
            <a:endParaRPr lang="en-US" sz="4400" dirty="0">
              <a:solidFill>
                <a:schemeClr val="bg1"/>
              </a:solidFill>
              <a:latin typeface="Engravers MT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867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6" descr="05F,3June05,8ES1150,crew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969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295400" y="1828800"/>
            <a:ext cx="6705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 smtClean="0">
                <a:solidFill>
                  <a:schemeClr val="bg1"/>
                </a:solidFill>
                <a:latin typeface="Engravers MT" pitchFamily="18" charset="0"/>
              </a:rPr>
              <a:t>What is a screen?</a:t>
            </a:r>
            <a:endParaRPr lang="en-US" sz="4400" dirty="0">
              <a:solidFill>
                <a:schemeClr val="bg1"/>
              </a:solidFill>
              <a:latin typeface="Engravers MT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pic>
        <p:nvPicPr>
          <p:cNvPr id="4" name="Picture 2" descr="05F,8ES1150,5July05,cr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14400" y="838200"/>
            <a:ext cx="7010400" cy="52578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174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524000" y="1752600"/>
            <a:ext cx="6324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chemeClr val="bg1"/>
                </a:solidFill>
                <a:latin typeface="Engravers MT" pitchFamily="18" charset="0"/>
              </a:rPr>
              <a:t>What is </a:t>
            </a:r>
            <a:r>
              <a:rPr lang="en-US" sz="4400" dirty="0" smtClean="0">
                <a:solidFill>
                  <a:schemeClr val="bg1"/>
                </a:solidFill>
                <a:latin typeface="Engravers MT" pitchFamily="18" charset="0"/>
              </a:rPr>
              <a:t>a dust pan and a trowel?</a:t>
            </a:r>
            <a:endParaRPr lang="en-US" sz="4400" dirty="0">
              <a:solidFill>
                <a:schemeClr val="bg1"/>
              </a:solidFill>
              <a:latin typeface="Engravers MT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981200" y="1676400"/>
            <a:ext cx="56388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>
                <a:solidFill>
                  <a:schemeClr val="bg1"/>
                </a:solidFill>
                <a:latin typeface="Engravers MT" pitchFamily="18" charset="0"/>
              </a:rPr>
              <a:t>This person’s job “rocks.”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277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7" descr="crew,labw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0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379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600200" y="2362200"/>
            <a:ext cx="6324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chemeClr val="bg1"/>
                </a:solidFill>
                <a:latin typeface="Engravers MT" pitchFamily="18" charset="0"/>
              </a:rPr>
              <a:t>What is </a:t>
            </a:r>
            <a:r>
              <a:rPr lang="en-US" sz="4400" dirty="0" smtClean="0">
                <a:solidFill>
                  <a:schemeClr val="bg1"/>
                </a:solidFill>
                <a:latin typeface="Engravers MT" pitchFamily="18" charset="0"/>
              </a:rPr>
              <a:t>a scale?</a:t>
            </a:r>
            <a:endParaRPr lang="en-US" sz="4400" dirty="0">
              <a:solidFill>
                <a:schemeClr val="bg1"/>
              </a:solidFill>
              <a:latin typeface="Engravers MT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1676400" y="20574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4820" name="Text Box 6"/>
          <p:cNvSpPr txBox="1">
            <a:spLocks noChangeArrowheads="1"/>
          </p:cNvSpPr>
          <p:nvPr/>
        </p:nvSpPr>
        <p:spPr bwMode="auto">
          <a:xfrm>
            <a:off x="1981200" y="23622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1828800" y="2209800"/>
            <a:ext cx="59436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This person teaches at a college or university.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584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828800" y="22098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What is a professor?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686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04800" y="762000"/>
            <a:ext cx="85344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A Museum Curator displays archaeological information for the public in these facilities.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789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1828800" y="22098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What is a museum?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838200" y="838200"/>
            <a:ext cx="77724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This is currently a popular trend in archaeology, and focuses on educating the public.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993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295400" y="2209800"/>
            <a:ext cx="6477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What is public archaeology?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096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0" y="533400"/>
            <a:ext cx="91440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Archaeologists work for several government agencies. Name one state or federal agencies they can work for.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198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0" y="304800"/>
            <a:ext cx="91440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uSDA Forest Service, National Park Service, Bureau of Land Management,   US Army Corps of Engineers, Division of Historic Resources, FPAN.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5363" name="Rectangle 4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1905000" y="2362200"/>
            <a:ext cx="5334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solidFill>
                  <a:schemeClr val="bg1"/>
                </a:solidFill>
                <a:latin typeface="Engravers MT" pitchFamily="18" charset="0"/>
              </a:rPr>
              <a:t>What is a geologist?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828800" y="1219200"/>
            <a:ext cx="59436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This individual digs square holes for a living.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403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828800" y="22098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What is a shovel bum?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5059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914400" y="1905000"/>
            <a:ext cx="7467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 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83815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608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371600" y="1905000"/>
            <a:ext cx="6858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chemeClr val="bg1"/>
                </a:solidFill>
                <a:latin typeface="Engravers MT" pitchFamily="18" charset="0"/>
              </a:rPr>
              <a:t> What is a </a:t>
            </a:r>
            <a:r>
              <a:rPr lang="en-US" sz="4400" dirty="0" smtClean="0">
                <a:solidFill>
                  <a:schemeClr val="bg1"/>
                </a:solidFill>
                <a:latin typeface="Engravers MT" pitchFamily="18" charset="0"/>
              </a:rPr>
              <a:t>earthenware pot?</a:t>
            </a:r>
            <a:endParaRPr lang="en-US" sz="4400" dirty="0">
              <a:solidFill>
                <a:schemeClr val="bg1"/>
              </a:solidFill>
              <a:latin typeface="Engravers MT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447800" y="2057400"/>
            <a:ext cx="6629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 </a:t>
            </a:r>
          </a:p>
        </p:txBody>
      </p:sp>
      <p:pic>
        <p:nvPicPr>
          <p:cNvPr id="5" name="Picture 3" descr="I:\FPAN_lab\Projects by County_FPANWCRC\Hillsborough\Upper Tampa Bay Park\point from 8Hi9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61950"/>
            <a:ext cx="8356600" cy="62674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447800" y="1524000"/>
            <a:ext cx="6248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813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066800" y="2209800"/>
            <a:ext cx="67056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chemeClr val="bg1"/>
                </a:solidFill>
                <a:latin typeface="Engravers MT" pitchFamily="18" charset="0"/>
              </a:rPr>
              <a:t> What is a </a:t>
            </a:r>
            <a:r>
              <a:rPr lang="en-US" sz="4400" dirty="0" smtClean="0">
                <a:solidFill>
                  <a:schemeClr val="bg1"/>
                </a:solidFill>
                <a:latin typeface="Engravers MT" pitchFamily="18" charset="0"/>
              </a:rPr>
              <a:t>stone point</a:t>
            </a:r>
            <a:r>
              <a:rPr lang="en-US" sz="4400" dirty="0">
                <a:solidFill>
                  <a:schemeClr val="bg1"/>
                </a:solidFill>
                <a:latin typeface="Engravers MT" pitchFamily="18" charset="0"/>
              </a:rPr>
              <a:t>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915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143000" y="1981200"/>
            <a:ext cx="6934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4400">
              <a:solidFill>
                <a:schemeClr val="bg1"/>
              </a:solidFill>
              <a:latin typeface="Engravers MT" pitchFamily="18" charset="0"/>
            </a:endParaRPr>
          </a:p>
        </p:txBody>
      </p:sp>
      <p:pic>
        <p:nvPicPr>
          <p:cNvPr id="6" name="Picture 6" descr="glass seed bea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543800" cy="568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017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143000" y="2667000"/>
            <a:ext cx="7086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chemeClr val="bg1"/>
                </a:solidFill>
                <a:latin typeface="Engravers MT" pitchFamily="18" charset="0"/>
              </a:rPr>
              <a:t> What </a:t>
            </a:r>
            <a:r>
              <a:rPr lang="en-US" sz="4400" dirty="0" smtClean="0">
                <a:solidFill>
                  <a:schemeClr val="bg1"/>
                </a:solidFill>
                <a:latin typeface="Engravers MT" pitchFamily="18" charset="0"/>
              </a:rPr>
              <a:t>are glass beads?</a:t>
            </a:r>
            <a:endParaRPr lang="en-US" sz="4400" dirty="0">
              <a:solidFill>
                <a:schemeClr val="bg1"/>
              </a:solidFill>
              <a:latin typeface="Engravers MT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pic>
        <p:nvPicPr>
          <p:cNvPr id="5" name="Picture 17" descr="potte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81000"/>
            <a:ext cx="5771031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222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676400" y="1752600"/>
            <a:ext cx="6248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chemeClr val="bg1"/>
                </a:solidFill>
                <a:latin typeface="Engravers MT" pitchFamily="18" charset="0"/>
              </a:rPr>
              <a:t> What </a:t>
            </a:r>
            <a:r>
              <a:rPr lang="en-US" sz="4400" dirty="0" smtClean="0">
                <a:solidFill>
                  <a:schemeClr val="bg1"/>
                </a:solidFill>
                <a:latin typeface="Engravers MT" pitchFamily="18" charset="0"/>
              </a:rPr>
              <a:t>are </a:t>
            </a:r>
            <a:r>
              <a:rPr lang="en-US" sz="4400" dirty="0" err="1" smtClean="0">
                <a:solidFill>
                  <a:schemeClr val="bg1"/>
                </a:solidFill>
                <a:latin typeface="Engravers MT" pitchFamily="18" charset="0"/>
              </a:rPr>
              <a:t>european</a:t>
            </a:r>
            <a:r>
              <a:rPr lang="en-US" sz="4400" dirty="0" smtClean="0">
                <a:solidFill>
                  <a:schemeClr val="bg1"/>
                </a:solidFill>
                <a:latin typeface="Engravers MT" pitchFamily="18" charset="0"/>
              </a:rPr>
              <a:t> ceramics?</a:t>
            </a:r>
            <a:endParaRPr lang="en-US" sz="4400" dirty="0">
              <a:solidFill>
                <a:schemeClr val="bg1"/>
              </a:solidFill>
              <a:latin typeface="Engravers MT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638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295400" y="2286000"/>
            <a:ext cx="70104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This person has a “mammoth” responsibility.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325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2" descr="I:\FPAN_lab\graphics\Little Salt Springs\IMG_08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7162800" cy="53721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427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609600" y="2057400"/>
            <a:ext cx="7620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>
                <a:solidFill>
                  <a:schemeClr val="bg1"/>
                </a:solidFill>
                <a:latin typeface="Engravers MT" pitchFamily="18" charset="0"/>
              </a:rPr>
              <a:t> What is </a:t>
            </a:r>
            <a:r>
              <a:rPr lang="en-US" sz="4400" dirty="0" smtClean="0">
                <a:solidFill>
                  <a:schemeClr val="bg1"/>
                </a:solidFill>
                <a:latin typeface="Engravers MT" pitchFamily="18" charset="0"/>
              </a:rPr>
              <a:t>a 12,000 year old stake?</a:t>
            </a:r>
            <a:endParaRPr lang="en-US" sz="4400" dirty="0">
              <a:solidFill>
                <a:schemeClr val="bg1"/>
              </a:solidFill>
              <a:latin typeface="Engravers MT" pitchFamily="18" charset="0"/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1447800" y="3078163"/>
            <a:ext cx="6248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4800" b="1">
              <a:solidFill>
                <a:schemeClr val="bg1"/>
              </a:solidFill>
            </a:endParaRP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1752600" y="838200"/>
            <a:ext cx="59436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 During this cultural period, Florida was twice as big as it is today.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447800" y="3079750"/>
            <a:ext cx="6248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4800" b="1">
              <a:solidFill>
                <a:schemeClr val="bg1"/>
              </a:solidFill>
            </a:endParaRPr>
          </a:p>
        </p:txBody>
      </p:sp>
      <p:sp>
        <p:nvSpPr>
          <p:cNvPr id="56323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828800" y="22098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 What is Paleoindian?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7347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828800" y="1219200"/>
            <a:ext cx="59436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 This is when we first find evidence of people eating seafood.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837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1828800" y="22098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 What is the Archaic?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939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676400" y="838200"/>
            <a:ext cx="59436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 Ceramic variety was very important to this cultural group.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041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1828800" y="22098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 What is Woodland?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144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1371600" y="838200"/>
            <a:ext cx="64008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Corn agriculture becomes important in the Southeast during this period.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246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1371600" y="2133600"/>
            <a:ext cx="65532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 What is Mississippian?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7411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714875" y="29003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066800" y="2362200"/>
            <a:ext cx="7391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Who is a paleontologist?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3491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685800" y="609600"/>
            <a:ext cx="78486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 Once the Europeans bring in pigs, horses, metal, and writing – Florida begins this period.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1447800" y="3173413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64515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828800" y="2209800"/>
            <a:ext cx="5943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 What is Historic?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676400" y="1828800"/>
            <a:ext cx="53340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This person “digs” their job.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9459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981200" y="2209800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990600" y="2438400"/>
            <a:ext cx="7391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Who is an archaeologist?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048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752600" y="1752600"/>
            <a:ext cx="5819775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This scientist doesn’t “monkey” around.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447800" y="3171825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1507" name="Rectangle 3"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7010400" y="5486400"/>
            <a:ext cx="2133600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85800" y="2514600"/>
            <a:ext cx="78486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  <a:latin typeface="Engravers MT" pitchFamily="18" charset="0"/>
              </a:rPr>
              <a:t>Who is an anthropologist?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411</Words>
  <Application>Microsoft Office PowerPoint</Application>
  <PresentationFormat>On-screen Show (4:3)</PresentationFormat>
  <Paragraphs>78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Company>Hardin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Blank Jeopardy</dc:title>
  <dc:creator>Eleanor M. Savko</dc:creator>
  <cp:lastModifiedBy>keebler</cp:lastModifiedBy>
  <cp:revision>55</cp:revision>
  <dcterms:created xsi:type="dcterms:W3CDTF">1998-08-19T17:45:48Z</dcterms:created>
  <dcterms:modified xsi:type="dcterms:W3CDTF">2011-06-30T02:02:48Z</dcterms:modified>
</cp:coreProperties>
</file>